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65"/>
    <p:restoredTop sz="94617"/>
  </p:normalViewPr>
  <p:slideViewPr>
    <p:cSldViewPr snapToGrid="0" snapToObjects="1">
      <p:cViewPr varScale="1">
        <p:scale>
          <a:sx n="88" d="100"/>
          <a:sy n="88" d="100"/>
        </p:scale>
        <p:origin x="3064"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5E8C97C-DF63-F44F-B1B3-A8C95BF35243}" type="datetimeFigureOut">
              <a:rPr lang="en-US" smtClean="0"/>
              <a:pPr/>
              <a:t>9/11/21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227190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E8C97C-DF63-F44F-B1B3-A8C95BF35243}" type="datetimeFigureOut">
              <a:rPr lang="en-US" smtClean="0"/>
              <a:pPr/>
              <a:t>9/11/21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314071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E8C97C-DF63-F44F-B1B3-A8C95BF35243}" type="datetimeFigureOut">
              <a:rPr lang="en-US" smtClean="0"/>
              <a:pPr/>
              <a:t>9/11/21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391599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E8C97C-DF63-F44F-B1B3-A8C95BF35243}" type="datetimeFigureOut">
              <a:rPr lang="en-US" smtClean="0"/>
              <a:pPr/>
              <a:t>9/11/21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3761959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E8C97C-DF63-F44F-B1B3-A8C95BF35243}" type="datetimeFigureOut">
              <a:rPr lang="en-US" smtClean="0"/>
              <a:pPr/>
              <a:t>9/11/21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855897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E8C97C-DF63-F44F-B1B3-A8C95BF35243}" type="datetimeFigureOut">
              <a:rPr lang="en-US" smtClean="0"/>
              <a:pPr/>
              <a:t>9/11/21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2326557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E8C97C-DF63-F44F-B1B3-A8C95BF35243}" type="datetimeFigureOut">
              <a:rPr lang="en-US" smtClean="0"/>
              <a:pPr/>
              <a:t>9/11/21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2298923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E8C97C-DF63-F44F-B1B3-A8C95BF35243}" type="datetimeFigureOut">
              <a:rPr lang="en-US" smtClean="0"/>
              <a:pPr/>
              <a:t>9/11/21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1975964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8C97C-DF63-F44F-B1B3-A8C95BF35243}" type="datetimeFigureOut">
              <a:rPr lang="en-US" smtClean="0"/>
              <a:pPr/>
              <a:t>9/11/21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885607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E8C97C-DF63-F44F-B1B3-A8C95BF35243}" type="datetimeFigureOut">
              <a:rPr lang="en-US" smtClean="0"/>
              <a:pPr/>
              <a:t>9/11/21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1591668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E8C97C-DF63-F44F-B1B3-A8C95BF35243}" type="datetimeFigureOut">
              <a:rPr lang="en-US" smtClean="0"/>
              <a:pPr/>
              <a:t>9/11/21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212EE6-278B-D349-B129-6D588DC6BB7E}" type="slidenum">
              <a:rPr lang="en-US" smtClean="0"/>
              <a:pPr/>
              <a:t>‹#›</a:t>
            </a:fld>
            <a:endParaRPr lang="en-US"/>
          </a:p>
        </p:txBody>
      </p:sp>
    </p:spTree>
    <p:extLst>
      <p:ext uri="{BB962C8B-B14F-4D97-AF65-F5344CB8AC3E}">
        <p14:creationId xmlns:p14="http://schemas.microsoft.com/office/powerpoint/2010/main" val="75415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4000"/>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8C97C-DF63-F44F-B1B3-A8C95BF35243}" type="datetimeFigureOut">
              <a:rPr lang="en-US" smtClean="0"/>
              <a:pPr/>
              <a:t>9/11/21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212EE6-278B-D349-B129-6D588DC6BB7E}" type="slidenum">
              <a:rPr lang="en-US" smtClean="0"/>
              <a:pPr/>
              <a:t>‹#›</a:t>
            </a:fld>
            <a:endParaRPr lang="en-US"/>
          </a:p>
        </p:txBody>
      </p:sp>
    </p:spTree>
    <p:extLst>
      <p:ext uri="{BB962C8B-B14F-4D97-AF65-F5344CB8AC3E}">
        <p14:creationId xmlns:p14="http://schemas.microsoft.com/office/powerpoint/2010/main" val="2714726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web-books.com/classics/poetry/anthology/Bradstreet/Verses.htm"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81666" y="575733"/>
            <a:ext cx="5579534" cy="1371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dirty="0">
                <a:latin typeface="Avenir Medium"/>
                <a:cs typeface="Avenir Medium"/>
              </a:rPr>
              <a:t>Anne Bradstreet </a:t>
            </a:r>
            <a:br>
              <a:rPr lang="en-US" dirty="0">
                <a:latin typeface="Avenir Medium"/>
                <a:cs typeface="Avenir Medium"/>
              </a:rPr>
            </a:br>
            <a:r>
              <a:rPr lang="en-US" dirty="0">
                <a:latin typeface="Avenir Medium"/>
                <a:cs typeface="Avenir Medium"/>
              </a:rPr>
              <a:t>(1612-1672)</a:t>
            </a:r>
          </a:p>
        </p:txBody>
      </p:sp>
      <p:pic>
        <p:nvPicPr>
          <p:cNvPr id="11" name="Picture 10" descr="Annebradstree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6533" y="2205565"/>
            <a:ext cx="2136690" cy="3162301"/>
          </a:xfrm>
          <a:prstGeom prst="rect">
            <a:avLst/>
          </a:prstGeom>
        </p:spPr>
      </p:pic>
      <p:sp>
        <p:nvSpPr>
          <p:cNvPr id="12" name="TextBox 11"/>
          <p:cNvSpPr txBox="1"/>
          <p:nvPr/>
        </p:nvSpPr>
        <p:spPr>
          <a:xfrm>
            <a:off x="3166533" y="5503334"/>
            <a:ext cx="2308332" cy="369332"/>
          </a:xfrm>
          <a:prstGeom prst="rect">
            <a:avLst/>
          </a:prstGeom>
          <a:noFill/>
        </p:spPr>
        <p:txBody>
          <a:bodyPr wrap="none" rtlCol="0">
            <a:spAutoFit/>
          </a:bodyPr>
          <a:lstStyle/>
          <a:p>
            <a:r>
              <a:rPr lang="en-US" dirty="0"/>
              <a:t>From a 19</a:t>
            </a:r>
            <a:r>
              <a:rPr lang="en-US" baseline="30000" dirty="0"/>
              <a:t>th</a:t>
            </a:r>
            <a:r>
              <a:rPr lang="en-US" dirty="0"/>
              <a:t> C painting</a:t>
            </a:r>
          </a:p>
        </p:txBody>
      </p:sp>
    </p:spTree>
    <p:extLst>
      <p:ext uri="{BB962C8B-B14F-4D97-AF65-F5344CB8AC3E}">
        <p14:creationId xmlns:p14="http://schemas.microsoft.com/office/powerpoint/2010/main" val="2997145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609600"/>
            <a:ext cx="77724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a:t>Humility, Role of Women</a:t>
            </a:r>
          </a:p>
        </p:txBody>
      </p:sp>
      <p:sp>
        <p:nvSpPr>
          <p:cNvPr id="3" name="Rectangle 4"/>
          <p:cNvSpPr txBox="1">
            <a:spLocks noChangeArrowheads="1"/>
          </p:cNvSpPr>
          <p:nvPr/>
        </p:nvSpPr>
        <p:spPr>
          <a:xfrm>
            <a:off x="685800" y="1761067"/>
            <a:ext cx="7772400" cy="4114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ja-JP" altLang="en-US" dirty="0"/>
              <a:t>“</a:t>
            </a:r>
            <a:r>
              <a:rPr lang="en-US" dirty="0"/>
              <a:t>The Author to Her Book</a:t>
            </a:r>
            <a:r>
              <a:rPr lang="ja-JP" altLang="en-US" dirty="0"/>
              <a:t>”</a:t>
            </a:r>
            <a:endParaRPr lang="en-US" altLang="ja-JP" dirty="0"/>
          </a:p>
          <a:p>
            <a:pPr marL="0" indent="0">
              <a:buNone/>
              <a:defRPr/>
            </a:pPr>
            <a:endParaRPr lang="en-US" sz="1400" dirty="0"/>
          </a:p>
          <a:p>
            <a:pPr>
              <a:defRPr/>
            </a:pPr>
            <a:r>
              <a:rPr lang="ja-JP" altLang="en-US" dirty="0"/>
              <a:t>“</a:t>
            </a:r>
            <a:r>
              <a:rPr lang="en-US" dirty="0"/>
              <a:t>The Prologue</a:t>
            </a:r>
            <a:r>
              <a:rPr lang="ja-JP" altLang="en-US" dirty="0"/>
              <a:t>”</a:t>
            </a:r>
            <a:r>
              <a:rPr lang="en-US" dirty="0"/>
              <a:t> </a:t>
            </a:r>
          </a:p>
          <a:p>
            <a:pPr marL="0" indent="0">
              <a:buNone/>
              <a:defRPr/>
            </a:pPr>
            <a:endParaRPr lang="en-US" sz="1400" dirty="0"/>
          </a:p>
          <a:p>
            <a:pPr>
              <a:defRPr/>
            </a:pPr>
            <a:r>
              <a:rPr lang="ja-JP" altLang="en-US" dirty="0"/>
              <a:t>“</a:t>
            </a:r>
            <a:r>
              <a:rPr lang="en-US" dirty="0"/>
              <a:t>In Honor of that High and Mighty Princess Queen Elizabeth of Happy Memory</a:t>
            </a:r>
            <a:r>
              <a:rPr lang="ja-JP" altLang="en-US" dirty="0"/>
              <a:t>”</a:t>
            </a:r>
            <a:endParaRPr lang="en-US" dirty="0"/>
          </a:p>
        </p:txBody>
      </p:sp>
    </p:spTree>
    <p:extLst>
      <p:ext uri="{BB962C8B-B14F-4D97-AF65-F5344CB8AC3E}">
        <p14:creationId xmlns:p14="http://schemas.microsoft.com/office/powerpoint/2010/main" val="3704129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304800"/>
            <a:ext cx="77724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dirty="0"/>
              <a:t>Puritan Views of Intellectual Women</a:t>
            </a:r>
          </a:p>
        </p:txBody>
      </p:sp>
      <p:sp>
        <p:nvSpPr>
          <p:cNvPr id="3" name="Rectangle 3"/>
          <p:cNvSpPr txBox="1">
            <a:spLocks noChangeArrowheads="1"/>
          </p:cNvSpPr>
          <p:nvPr/>
        </p:nvSpPr>
        <p:spPr>
          <a:xfrm>
            <a:off x="685800" y="1752600"/>
            <a:ext cx="8161867" cy="4876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2800" dirty="0"/>
              <a:t>Governor John Winthrop, writing in 1645:</a:t>
            </a:r>
            <a:endParaRPr lang="en-US" dirty="0"/>
          </a:p>
          <a:p>
            <a:pPr>
              <a:buFontTx/>
              <a:buNone/>
              <a:defRPr/>
            </a:pPr>
            <a:r>
              <a:rPr lang="ja-JP" altLang="en-US" sz="2000" dirty="0"/>
              <a:t>“</a:t>
            </a:r>
            <a:r>
              <a:rPr lang="en-US" sz="2000" dirty="0"/>
              <a:t>Mr. Hopkins, the governor of Hartford upon Connecticut, came to Boston, and brought his wife with him, (a godly young woman, and of special parts,) who was fallen into a sad infirmity, the loss of her understanding and reason, which had been growing upon her divers years, by occasion of her giving herself wholly to reading and writing, and had written many books.  Her husband, being very loving and tender of her, was loath to grieve her; but he saw his error, when he was too late.  For if she had attended her household affairs, and such things as belong to women, and not gone out of her way and calling to meddle in such things as are proper for men, whose minds are stronger, etc., she had kept her wits, and might have improved them usefully and honorably in the place God had set her.</a:t>
            </a:r>
            <a:endParaRPr lang="en-US" dirty="0"/>
          </a:p>
        </p:txBody>
      </p:sp>
    </p:spTree>
    <p:extLst>
      <p:ext uri="{BB962C8B-B14F-4D97-AF65-F5344CB8AC3E}">
        <p14:creationId xmlns:p14="http://schemas.microsoft.com/office/powerpoint/2010/main" val="1773906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609600"/>
            <a:ext cx="77724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a:t>Personal Conflicts, Cont.</a:t>
            </a:r>
          </a:p>
        </p:txBody>
      </p:sp>
      <p:sp>
        <p:nvSpPr>
          <p:cNvPr id="3" name="Rectangle 4"/>
          <p:cNvSpPr txBox="1">
            <a:spLocks noChangeArrowheads="1"/>
          </p:cNvSpPr>
          <p:nvPr/>
        </p:nvSpPr>
        <p:spPr>
          <a:xfrm>
            <a:off x="685800" y="1981200"/>
            <a:ext cx="7772400" cy="4114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dirty="0"/>
              <a:t>Between her sensory love of her husband, children, and possessions and a religious doctrine that taught she should be more focused on the rewards of heaven</a:t>
            </a:r>
          </a:p>
          <a:p>
            <a:pPr>
              <a:defRPr/>
            </a:pPr>
            <a:endParaRPr lang="en-US" sz="1200" dirty="0"/>
          </a:p>
          <a:p>
            <a:pPr>
              <a:defRPr/>
            </a:pPr>
            <a:r>
              <a:rPr lang="en-US" dirty="0"/>
              <a:t>Between religious doubt and faith</a:t>
            </a:r>
          </a:p>
        </p:txBody>
      </p:sp>
    </p:spTree>
    <p:extLst>
      <p:ext uri="{BB962C8B-B14F-4D97-AF65-F5344CB8AC3E}">
        <p14:creationId xmlns:p14="http://schemas.microsoft.com/office/powerpoint/2010/main" val="1756667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81000" y="381000"/>
            <a:ext cx="84582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dirty="0"/>
              <a:t>Love of Earthly Things/Religious Doubts</a:t>
            </a:r>
          </a:p>
        </p:txBody>
      </p:sp>
      <p:sp>
        <p:nvSpPr>
          <p:cNvPr id="3" name="Rectangle 3"/>
          <p:cNvSpPr txBox="1">
            <a:spLocks noChangeArrowheads="1"/>
          </p:cNvSpPr>
          <p:nvPr/>
        </p:nvSpPr>
        <p:spPr>
          <a:xfrm>
            <a:off x="381000" y="1981200"/>
            <a:ext cx="8458200" cy="4419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ja-JP" altLang="en-US" dirty="0"/>
              <a:t>“</a:t>
            </a:r>
            <a:r>
              <a:rPr lang="en-US" dirty="0"/>
              <a:t>To My Dear and Loving Husband</a:t>
            </a:r>
            <a:r>
              <a:rPr lang="ja-JP" altLang="en-US" dirty="0"/>
              <a:t>”</a:t>
            </a:r>
            <a:endParaRPr lang="en-US" altLang="ja-JP" dirty="0"/>
          </a:p>
          <a:p>
            <a:pPr>
              <a:defRPr/>
            </a:pPr>
            <a:endParaRPr lang="en-US" sz="1200" dirty="0"/>
          </a:p>
          <a:p>
            <a:pPr>
              <a:defRPr/>
            </a:pPr>
            <a:r>
              <a:rPr lang="ja-JP" altLang="en-US" dirty="0"/>
              <a:t>“</a:t>
            </a:r>
            <a:r>
              <a:rPr lang="en-US" dirty="0"/>
              <a:t>A Letter to Her Husband, Absent Upon Public Employment</a:t>
            </a:r>
            <a:r>
              <a:rPr lang="ja-JP" altLang="en-US" dirty="0"/>
              <a:t>”</a:t>
            </a:r>
            <a:r>
              <a:rPr lang="en-US" dirty="0"/>
              <a:t> </a:t>
            </a:r>
          </a:p>
          <a:p>
            <a:pPr>
              <a:defRPr/>
            </a:pPr>
            <a:endParaRPr lang="en-US" sz="1200" dirty="0"/>
          </a:p>
          <a:p>
            <a:pPr>
              <a:defRPr/>
            </a:pPr>
            <a:r>
              <a:rPr lang="ja-JP" altLang="en-US" dirty="0"/>
              <a:t>“</a:t>
            </a:r>
            <a:r>
              <a:rPr lang="en-US" dirty="0"/>
              <a:t>In Memory of My Dear Grandchild Elizabeth Bradstreet</a:t>
            </a:r>
            <a:r>
              <a:rPr lang="ja-JP" altLang="en-US" dirty="0"/>
              <a:t>”</a:t>
            </a:r>
            <a:endParaRPr lang="en-US" altLang="ja-JP" dirty="0"/>
          </a:p>
          <a:p>
            <a:pPr>
              <a:defRPr/>
            </a:pPr>
            <a:endParaRPr lang="en-US" sz="1200" dirty="0"/>
          </a:p>
          <a:p>
            <a:pPr>
              <a:defRPr/>
            </a:pPr>
            <a:r>
              <a:rPr lang="ja-JP" altLang="en-US" dirty="0"/>
              <a:t>“</a:t>
            </a:r>
            <a:r>
              <a:rPr lang="en-US" dirty="0"/>
              <a:t>Here Follow Some Verses upon the Burning of Our House</a:t>
            </a:r>
            <a:r>
              <a:rPr lang="ja-JP" altLang="en-US" dirty="0"/>
              <a:t>”</a:t>
            </a:r>
            <a:r>
              <a:rPr lang="en-US" dirty="0"/>
              <a:t> </a:t>
            </a:r>
            <a:endParaRPr lang="en-US" sz="2000" dirty="0">
              <a:hlinkClick r:id="rId2"/>
            </a:endParaRPr>
          </a:p>
          <a:p>
            <a:pPr>
              <a:defRPr/>
            </a:pPr>
            <a:endParaRPr lang="en-US" dirty="0"/>
          </a:p>
        </p:txBody>
      </p:sp>
    </p:spTree>
    <p:extLst>
      <p:ext uri="{BB962C8B-B14F-4D97-AF65-F5344CB8AC3E}">
        <p14:creationId xmlns:p14="http://schemas.microsoft.com/office/powerpoint/2010/main" val="1556657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09600" y="228600"/>
            <a:ext cx="7772400" cy="9144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a:t>Religious Doubt, cont.</a:t>
            </a:r>
          </a:p>
        </p:txBody>
      </p:sp>
      <p:sp>
        <p:nvSpPr>
          <p:cNvPr id="3" name="Rectangle 3"/>
          <p:cNvSpPr txBox="1">
            <a:spLocks noChangeArrowheads="1"/>
          </p:cNvSpPr>
          <p:nvPr/>
        </p:nvSpPr>
        <p:spPr>
          <a:xfrm>
            <a:off x="304800" y="1143000"/>
            <a:ext cx="8839200" cy="556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r>
              <a:rPr lang="en-US" dirty="0"/>
              <a:t>Letter, </a:t>
            </a:r>
            <a:r>
              <a:rPr lang="ja-JP" altLang="en-US" dirty="0"/>
              <a:t>“</a:t>
            </a:r>
            <a:r>
              <a:rPr lang="en-US" dirty="0"/>
              <a:t>To My Dear Children</a:t>
            </a:r>
            <a:r>
              <a:rPr lang="ja-JP" altLang="en-US" dirty="0"/>
              <a:t>”</a:t>
            </a:r>
            <a:r>
              <a:rPr lang="en-US" altLang="ja-JP" dirty="0"/>
              <a:t>:</a:t>
            </a:r>
          </a:p>
          <a:p>
            <a:pPr marL="0" indent="0">
              <a:buNone/>
              <a:defRPr/>
            </a:pPr>
            <a:endParaRPr lang="en-US" sz="1400" dirty="0"/>
          </a:p>
          <a:p>
            <a:pPr>
              <a:defRPr/>
            </a:pPr>
            <a:r>
              <a:rPr lang="en-US" sz="2000" dirty="0"/>
              <a:t>Like Bradford, Winthrop, Rowlandson, etc. believed in God</a:t>
            </a:r>
            <a:r>
              <a:rPr lang="ja-JP" altLang="en-US" sz="2000" dirty="0"/>
              <a:t>’</a:t>
            </a:r>
            <a:r>
              <a:rPr lang="en-US" sz="2000" dirty="0"/>
              <a:t>s Providence:  Illnesses, tragedies happen for a reason, to teach a lesson.</a:t>
            </a:r>
          </a:p>
          <a:p>
            <a:pPr>
              <a:defRPr/>
            </a:pPr>
            <a:endParaRPr lang="en-US" sz="1400" dirty="0"/>
          </a:p>
          <a:p>
            <a:pPr>
              <a:defRPr/>
            </a:pPr>
            <a:r>
              <a:rPr lang="en-US" sz="2000" dirty="0"/>
              <a:t>Yet, still has doubts:  </a:t>
            </a:r>
            <a:r>
              <a:rPr lang="ja-JP" altLang="en-US" sz="2000" dirty="0"/>
              <a:t>“</a:t>
            </a:r>
            <a:r>
              <a:rPr lang="en-US" sz="2000" dirty="0"/>
              <a:t>Many times hath Satan troubled me concerning the verity of the Scriptures, many times by atheism how I could know whether there was a God; I never saw any miracles to confirm me, and those which I read of, how did I know but they were feigned?” (113).</a:t>
            </a:r>
          </a:p>
          <a:p>
            <a:pPr>
              <a:defRPr/>
            </a:pPr>
            <a:endParaRPr lang="en-US" sz="1400" dirty="0"/>
          </a:p>
          <a:p>
            <a:pPr>
              <a:defRPr/>
            </a:pPr>
            <a:r>
              <a:rPr lang="en-US" sz="2000" dirty="0"/>
              <a:t>Reassures herself in her faith:  “That there is a God my reason would soon tell me by the wondrous works that I see, the vast frame of the heave and the earth, the order of all things, night and day, summer and winter, spring and autumn, the daily providing for this great household upon the earth, the preserving and directing of all to its proper end” (113).</a:t>
            </a:r>
          </a:p>
          <a:p>
            <a:pPr>
              <a:defRPr/>
            </a:pPr>
            <a:endParaRPr lang="en-US" sz="1400" dirty="0"/>
          </a:p>
          <a:p>
            <a:pPr>
              <a:defRPr/>
            </a:pPr>
            <a:r>
              <a:rPr lang="en-US" sz="2000" dirty="0"/>
              <a:t>“Yet why may not the Popish religion be the right?” (113). </a:t>
            </a:r>
          </a:p>
        </p:txBody>
      </p:sp>
    </p:spTree>
    <p:extLst>
      <p:ext uri="{BB962C8B-B14F-4D97-AF65-F5344CB8AC3E}">
        <p14:creationId xmlns:p14="http://schemas.microsoft.com/office/powerpoint/2010/main" val="59413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Biographical Background</a:t>
            </a:r>
          </a:p>
        </p:txBody>
      </p:sp>
      <p:sp>
        <p:nvSpPr>
          <p:cNvPr id="6" name="Content Placeholder 5"/>
          <p:cNvSpPr>
            <a:spLocks noGrp="1"/>
          </p:cNvSpPr>
          <p:nvPr>
            <p:ph sz="half" idx="2"/>
          </p:nvPr>
        </p:nvSpPr>
        <p:spPr/>
        <p:txBody>
          <a:bodyPr/>
          <a:lstStyle/>
          <a:p>
            <a:r>
              <a:rPr lang="en-US" dirty="0">
                <a:latin typeface="Avenir Medium"/>
                <a:cs typeface="Avenir Medium"/>
              </a:rPr>
              <a:t>Born Anne Dudley in England in 1612</a:t>
            </a:r>
          </a:p>
          <a:p>
            <a:endParaRPr lang="en-US" sz="1400" dirty="0">
              <a:latin typeface="Avenir Medium"/>
              <a:cs typeface="Avenir Medium"/>
            </a:endParaRPr>
          </a:p>
          <a:p>
            <a:r>
              <a:rPr lang="en-US" dirty="0">
                <a:latin typeface="Avenir Medium"/>
                <a:cs typeface="Avenir Medium"/>
              </a:rPr>
              <a:t>Father Thomas Dudley</a:t>
            </a:r>
          </a:p>
          <a:p>
            <a:endParaRPr lang="en-US" sz="1400" dirty="0">
              <a:latin typeface="Avenir Medium"/>
              <a:cs typeface="Avenir Medium"/>
            </a:endParaRPr>
          </a:p>
          <a:p>
            <a:r>
              <a:rPr lang="en-US" dirty="0">
                <a:latin typeface="Avenir Medium"/>
                <a:cs typeface="Avenir Medium"/>
              </a:rPr>
              <a:t>Extensive education</a:t>
            </a:r>
          </a:p>
          <a:p>
            <a:pPr marL="0" indent="0">
              <a:buNone/>
            </a:pPr>
            <a:endParaRPr lang="en-US" dirty="0"/>
          </a:p>
        </p:txBody>
      </p:sp>
      <p:pic>
        <p:nvPicPr>
          <p:cNvPr id="7" name="Picture 5" descr="tom"/>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t="5915" b="5915"/>
          <a:stretch>
            <a:fillRect/>
          </a:stretch>
        </p:blipFill>
        <p:spPr/>
      </p:pic>
      <p:sp>
        <p:nvSpPr>
          <p:cNvPr id="2" name="TextBox 1"/>
          <p:cNvSpPr txBox="1"/>
          <p:nvPr/>
        </p:nvSpPr>
        <p:spPr>
          <a:xfrm>
            <a:off x="1377051" y="6224752"/>
            <a:ext cx="1634469" cy="369332"/>
          </a:xfrm>
          <a:prstGeom prst="rect">
            <a:avLst/>
          </a:prstGeom>
          <a:noFill/>
        </p:spPr>
        <p:txBody>
          <a:bodyPr wrap="none" rtlCol="0">
            <a:spAutoFit/>
          </a:bodyPr>
          <a:lstStyle/>
          <a:p>
            <a:r>
              <a:rPr lang="en-US" dirty="0"/>
              <a:t>Thomas Dudley</a:t>
            </a:r>
          </a:p>
        </p:txBody>
      </p:sp>
    </p:spTree>
    <p:extLst>
      <p:ext uri="{BB962C8B-B14F-4D97-AF65-F5344CB8AC3E}">
        <p14:creationId xmlns:p14="http://schemas.microsoft.com/office/powerpoint/2010/main" val="205881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868334" y="1138535"/>
            <a:ext cx="3852333" cy="4576763"/>
          </a:xfrm>
        </p:spPr>
        <p:txBody>
          <a:bodyPr/>
          <a:lstStyle/>
          <a:p>
            <a:r>
              <a:rPr lang="en-US" dirty="0">
                <a:latin typeface="Avenir Medium"/>
                <a:cs typeface="Avenir Medium"/>
              </a:rPr>
              <a:t>Married Simon Bradstreet at age 16</a:t>
            </a:r>
          </a:p>
          <a:p>
            <a:endParaRPr lang="en-US" sz="1400" dirty="0">
              <a:latin typeface="Avenir Medium"/>
              <a:cs typeface="Avenir Medium"/>
            </a:endParaRPr>
          </a:p>
          <a:p>
            <a:r>
              <a:rPr lang="en-US" dirty="0">
                <a:latin typeface="Avenir Medium"/>
                <a:cs typeface="Avenir Medium"/>
              </a:rPr>
              <a:t>Simon would later become governor of the Massachusetts Bay Colony</a:t>
            </a:r>
          </a:p>
          <a:p>
            <a:endParaRPr lang="en-US" dirty="0"/>
          </a:p>
        </p:txBody>
      </p:sp>
      <p:pic>
        <p:nvPicPr>
          <p:cNvPr id="5" name="Picture 5" descr="bradsimo"/>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t="970" b="970"/>
          <a:stretch>
            <a:fillRect/>
          </a:stretch>
        </p:blipFill>
        <p:spPr>
          <a:xfrm>
            <a:off x="609600" y="990600"/>
            <a:ext cx="4038600" cy="4525963"/>
          </a:xfrm>
        </p:spPr>
      </p:pic>
      <p:sp>
        <p:nvSpPr>
          <p:cNvPr id="6" name="Text Box 7"/>
          <p:cNvSpPr txBox="1">
            <a:spLocks noChangeArrowheads="1"/>
          </p:cNvSpPr>
          <p:nvPr/>
        </p:nvSpPr>
        <p:spPr bwMode="auto">
          <a:xfrm>
            <a:off x="1303867" y="5559194"/>
            <a:ext cx="2601918" cy="4616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a:latin typeface="Avenir Medium"/>
                <a:cs typeface="Avenir Medium"/>
              </a:rPr>
              <a:t>Simon Bradstreet</a:t>
            </a:r>
          </a:p>
        </p:txBody>
      </p:sp>
    </p:spTree>
    <p:extLst>
      <p:ext uri="{BB962C8B-B14F-4D97-AF65-F5344CB8AC3E}">
        <p14:creationId xmlns:p14="http://schemas.microsoft.com/office/powerpoint/2010/main" val="135432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Arbe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447800" y="533400"/>
            <a:ext cx="6164263" cy="3886200"/>
          </a:xfrm>
          <a:prstGeom prst="rect">
            <a:avLst/>
          </a:prstGeom>
        </p:spPr>
      </p:pic>
      <p:sp>
        <p:nvSpPr>
          <p:cNvPr id="8" name="Rectangle 7"/>
          <p:cNvSpPr/>
          <p:nvPr/>
        </p:nvSpPr>
        <p:spPr>
          <a:xfrm>
            <a:off x="660399" y="4897735"/>
            <a:ext cx="7958668" cy="1200328"/>
          </a:xfrm>
          <a:prstGeom prst="rect">
            <a:avLst/>
          </a:prstGeom>
        </p:spPr>
        <p:txBody>
          <a:bodyPr wrap="square">
            <a:spAutoFit/>
          </a:bodyPr>
          <a:lstStyle/>
          <a:p>
            <a:pPr marL="285750" indent="-285750">
              <a:buFont typeface="Arial"/>
              <a:buChar char="•"/>
              <a:defRPr/>
            </a:pPr>
            <a:r>
              <a:rPr lang="en-US" sz="2400" dirty="0" err="1">
                <a:latin typeface="Avenir Medium"/>
                <a:cs typeface="Avenir Medium"/>
              </a:rPr>
              <a:t>Dudleys</a:t>
            </a:r>
            <a:r>
              <a:rPr lang="en-US" sz="2400" dirty="0">
                <a:latin typeface="Avenir Medium"/>
                <a:cs typeface="Avenir Medium"/>
              </a:rPr>
              <a:t> and </a:t>
            </a:r>
            <a:r>
              <a:rPr lang="en-US" sz="2400" dirty="0" err="1">
                <a:latin typeface="Avenir Medium"/>
                <a:cs typeface="Avenir Medium"/>
              </a:rPr>
              <a:t>Bradstreets</a:t>
            </a:r>
            <a:r>
              <a:rPr lang="en-US" sz="2400" dirty="0">
                <a:latin typeface="Avenir Medium"/>
                <a:cs typeface="Avenir Medium"/>
              </a:rPr>
              <a:t> sailed to New World on the </a:t>
            </a:r>
            <a:r>
              <a:rPr lang="en-US" sz="2400" i="1" dirty="0" err="1">
                <a:latin typeface="Avenir Medium"/>
                <a:cs typeface="Avenir Medium"/>
              </a:rPr>
              <a:t>Arbella</a:t>
            </a:r>
            <a:endParaRPr lang="en-US" sz="2400" dirty="0">
              <a:latin typeface="Avenir Medium"/>
              <a:cs typeface="Avenir Medium"/>
            </a:endParaRPr>
          </a:p>
          <a:p>
            <a:pPr marL="285750" indent="-285750">
              <a:buFont typeface="Arial"/>
              <a:buChar char="•"/>
              <a:defRPr/>
            </a:pPr>
            <a:r>
              <a:rPr lang="en-US" sz="2400" dirty="0">
                <a:latin typeface="Avenir Medium"/>
                <a:cs typeface="Avenir Medium"/>
              </a:rPr>
              <a:t>Docked at Salem, Mass. July 22, 1630</a:t>
            </a:r>
          </a:p>
        </p:txBody>
      </p:sp>
    </p:spTree>
    <p:extLst>
      <p:ext uri="{BB962C8B-B14F-4D97-AF65-F5344CB8AC3E}">
        <p14:creationId xmlns:p14="http://schemas.microsoft.com/office/powerpoint/2010/main" val="86469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ouse-33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33400" y="990600"/>
            <a:ext cx="3159125" cy="3886200"/>
          </a:xfrm>
          <a:prstGeom prst="rect">
            <a:avLst/>
          </a:prstGeom>
        </p:spPr>
      </p:pic>
      <p:sp>
        <p:nvSpPr>
          <p:cNvPr id="5" name="Rectangle 4"/>
          <p:cNvSpPr/>
          <p:nvPr/>
        </p:nvSpPr>
        <p:spPr>
          <a:xfrm>
            <a:off x="533400" y="5124102"/>
            <a:ext cx="3302000" cy="400110"/>
          </a:xfrm>
          <a:prstGeom prst="rect">
            <a:avLst/>
          </a:prstGeom>
        </p:spPr>
        <p:txBody>
          <a:bodyPr wrap="square">
            <a:spAutoFit/>
          </a:bodyPr>
          <a:lstStyle/>
          <a:p>
            <a:r>
              <a:rPr lang="en-US" sz="2000" dirty="0">
                <a:latin typeface="Avenir Medium"/>
                <a:cs typeface="Avenir Medium"/>
              </a:rPr>
              <a:t>Massachusetts Bay Colony</a:t>
            </a:r>
          </a:p>
        </p:txBody>
      </p:sp>
      <p:sp>
        <p:nvSpPr>
          <p:cNvPr id="6" name="Rectangle 5"/>
          <p:cNvSpPr/>
          <p:nvPr/>
        </p:nvSpPr>
        <p:spPr>
          <a:xfrm>
            <a:off x="4267199" y="913812"/>
            <a:ext cx="4572000" cy="4493537"/>
          </a:xfrm>
          <a:prstGeom prst="rect">
            <a:avLst/>
          </a:prstGeom>
        </p:spPr>
        <p:txBody>
          <a:bodyPr>
            <a:spAutoFit/>
          </a:bodyPr>
          <a:lstStyle/>
          <a:p>
            <a:pPr marL="285750" indent="-285750">
              <a:buFont typeface="Arial"/>
              <a:buChar char="•"/>
              <a:defRPr/>
            </a:pPr>
            <a:r>
              <a:rPr lang="en-US" sz="2200" dirty="0">
                <a:latin typeface="Avenir Medium"/>
                <a:cs typeface="Avenir Medium"/>
              </a:rPr>
              <a:t>Bradstreet wrote that her </a:t>
            </a:r>
            <a:r>
              <a:rPr lang="ja-JP" altLang="en-US" sz="2200" dirty="0">
                <a:latin typeface="Avenir Medium"/>
                <a:cs typeface="Avenir Medium"/>
              </a:rPr>
              <a:t>“</a:t>
            </a:r>
            <a:r>
              <a:rPr lang="en-US" sz="2200" dirty="0">
                <a:latin typeface="Avenir Medium"/>
                <a:cs typeface="Avenir Medium"/>
              </a:rPr>
              <a:t>heart rose</a:t>
            </a:r>
            <a:r>
              <a:rPr lang="ja-JP" altLang="en-US" sz="2200" dirty="0">
                <a:latin typeface="Avenir Medium"/>
                <a:cs typeface="Avenir Medium"/>
              </a:rPr>
              <a:t>”</a:t>
            </a:r>
            <a:r>
              <a:rPr lang="en-US" sz="2200" dirty="0">
                <a:latin typeface="Avenir Medium"/>
                <a:cs typeface="Avenir Medium"/>
              </a:rPr>
              <a:t> in protest against the </a:t>
            </a:r>
            <a:r>
              <a:rPr lang="ja-JP" altLang="en-US" sz="2200" dirty="0">
                <a:latin typeface="Avenir Medium"/>
                <a:cs typeface="Avenir Medium"/>
              </a:rPr>
              <a:t>“</a:t>
            </a:r>
            <a:r>
              <a:rPr lang="en-US" sz="2200" dirty="0">
                <a:latin typeface="Avenir Medium"/>
                <a:cs typeface="Avenir Medium"/>
              </a:rPr>
              <a:t>new world and new manners.</a:t>
            </a:r>
            <a:r>
              <a:rPr lang="ja-JP" altLang="en-US" sz="2200" dirty="0">
                <a:latin typeface="Avenir Medium"/>
                <a:cs typeface="Avenir Medium"/>
              </a:rPr>
              <a:t>”</a:t>
            </a:r>
            <a:endParaRPr lang="en-US" altLang="ja-JP" sz="2200" dirty="0">
              <a:latin typeface="Avenir Medium"/>
              <a:cs typeface="Avenir Medium"/>
            </a:endParaRPr>
          </a:p>
          <a:p>
            <a:pPr>
              <a:defRPr/>
            </a:pPr>
            <a:endParaRPr lang="en-US" sz="2200" dirty="0">
              <a:latin typeface="Avenir Medium"/>
              <a:cs typeface="Avenir Medium"/>
            </a:endParaRPr>
          </a:p>
          <a:p>
            <a:pPr marL="285750" indent="-285750">
              <a:buFont typeface="Arial"/>
              <a:buChar char="•"/>
              <a:defRPr/>
            </a:pPr>
            <a:r>
              <a:rPr lang="en-US" sz="2200" dirty="0">
                <a:latin typeface="Avenir Medium"/>
                <a:cs typeface="Avenir Medium"/>
              </a:rPr>
              <a:t>Thomas Dudley:  </a:t>
            </a:r>
            <a:r>
              <a:rPr lang="ja-JP" altLang="en-US" sz="2200" dirty="0">
                <a:latin typeface="Avenir Medium"/>
                <a:cs typeface="Avenir Medium"/>
              </a:rPr>
              <a:t>“</a:t>
            </a:r>
            <a:r>
              <a:rPr lang="en-US" sz="2200" dirty="0">
                <a:latin typeface="Avenir Medium"/>
                <a:cs typeface="Avenir Medium"/>
              </a:rPr>
              <a:t>We found the Colony in a sad and unexpected condition, above eighty of them being dead the winter before; and many of those alive weak and sick; all the corn and bread amongst them all hardly sufficient to feed them a fortnight.</a:t>
            </a:r>
            <a:r>
              <a:rPr lang="ja-JP" altLang="en-US" sz="2200" dirty="0">
                <a:latin typeface="Avenir Medium"/>
                <a:cs typeface="Avenir Medium"/>
              </a:rPr>
              <a:t>”</a:t>
            </a:r>
            <a:endParaRPr lang="en-US" sz="2200" dirty="0">
              <a:latin typeface="Avenir Medium"/>
              <a:cs typeface="Avenir Medium"/>
            </a:endParaRPr>
          </a:p>
        </p:txBody>
      </p:sp>
    </p:spTree>
    <p:extLst>
      <p:ext uri="{BB962C8B-B14F-4D97-AF65-F5344CB8AC3E}">
        <p14:creationId xmlns:p14="http://schemas.microsoft.com/office/powerpoint/2010/main" val="389751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Dame_Schoo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295400" y="1075265"/>
            <a:ext cx="6527800" cy="4281391"/>
          </a:xfrm>
          <a:prstGeom prst="rect">
            <a:avLst/>
          </a:prstGeom>
        </p:spPr>
      </p:pic>
      <p:sp>
        <p:nvSpPr>
          <p:cNvPr id="3" name="Rectangle 2"/>
          <p:cNvSpPr/>
          <p:nvPr/>
        </p:nvSpPr>
        <p:spPr>
          <a:xfrm>
            <a:off x="1295400" y="5688169"/>
            <a:ext cx="6883400" cy="830997"/>
          </a:xfrm>
          <a:prstGeom prst="rect">
            <a:avLst/>
          </a:prstGeom>
        </p:spPr>
        <p:txBody>
          <a:bodyPr wrap="square">
            <a:spAutoFit/>
          </a:bodyPr>
          <a:lstStyle/>
          <a:p>
            <a:pPr>
              <a:defRPr/>
            </a:pPr>
            <a:r>
              <a:rPr lang="en-US" sz="2400" dirty="0">
                <a:latin typeface="Avenir Medium"/>
                <a:cs typeface="Avenir Medium"/>
              </a:rPr>
              <a:t>Gave birth to eight children between the years 1633 and 1652</a:t>
            </a:r>
          </a:p>
        </p:txBody>
      </p:sp>
    </p:spTree>
    <p:extLst>
      <p:ext uri="{BB962C8B-B14F-4D97-AF65-F5344CB8AC3E}">
        <p14:creationId xmlns:p14="http://schemas.microsoft.com/office/powerpoint/2010/main" val="2544623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at0177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22275" y="457200"/>
            <a:ext cx="4184650" cy="5943600"/>
          </a:xfrm>
          <a:prstGeom prst="rect">
            <a:avLst/>
          </a:prstGeom>
        </p:spPr>
      </p:pic>
      <p:sp>
        <p:nvSpPr>
          <p:cNvPr id="3" name="Rectangle 2"/>
          <p:cNvSpPr/>
          <p:nvPr/>
        </p:nvSpPr>
        <p:spPr>
          <a:xfrm>
            <a:off x="5148791" y="1442999"/>
            <a:ext cx="3639608" cy="3095135"/>
          </a:xfrm>
          <a:prstGeom prst="rect">
            <a:avLst/>
          </a:prstGeom>
        </p:spPr>
        <p:txBody>
          <a:bodyPr wrap="square">
            <a:spAutoFit/>
          </a:bodyPr>
          <a:lstStyle/>
          <a:p>
            <a:pPr marL="285750" indent="-285750">
              <a:lnSpc>
                <a:spcPct val="90000"/>
              </a:lnSpc>
              <a:buFont typeface="Arial"/>
              <a:buChar char="•"/>
              <a:defRPr/>
            </a:pPr>
            <a:r>
              <a:rPr lang="en-US" sz="2400" i="1" dirty="0">
                <a:latin typeface="Avenir Medium"/>
                <a:cs typeface="Avenir Medium"/>
              </a:rPr>
              <a:t>The Tenth Muse</a:t>
            </a:r>
            <a:r>
              <a:rPr lang="en-US" sz="2400" dirty="0">
                <a:latin typeface="Avenir Medium"/>
                <a:cs typeface="Avenir Medium"/>
              </a:rPr>
              <a:t> published in 1650 in London through efforts of John Woodbridge.</a:t>
            </a:r>
          </a:p>
          <a:p>
            <a:pPr>
              <a:lnSpc>
                <a:spcPct val="90000"/>
              </a:lnSpc>
              <a:defRPr/>
            </a:pPr>
            <a:endParaRPr lang="en-US" sz="2400" dirty="0">
              <a:latin typeface="Avenir Medium"/>
              <a:cs typeface="Avenir Medium"/>
            </a:endParaRPr>
          </a:p>
          <a:p>
            <a:pPr marL="285750" indent="-285750">
              <a:lnSpc>
                <a:spcPct val="90000"/>
              </a:lnSpc>
              <a:buFont typeface="Arial"/>
              <a:buChar char="•"/>
              <a:defRPr/>
            </a:pPr>
            <a:r>
              <a:rPr lang="en-US" sz="2400" dirty="0">
                <a:latin typeface="Avenir Medium"/>
                <a:cs typeface="Avenir Medium"/>
              </a:rPr>
              <a:t>Later revised, published posthumously in 1678.</a:t>
            </a:r>
            <a:endParaRPr lang="en-US" sz="2400" i="1" dirty="0">
              <a:latin typeface="Avenir Medium"/>
              <a:cs typeface="Avenir Medium"/>
            </a:endParaRPr>
          </a:p>
        </p:txBody>
      </p:sp>
    </p:spTree>
    <p:extLst>
      <p:ext uri="{BB962C8B-B14F-4D97-AF65-F5344CB8AC3E}">
        <p14:creationId xmlns:p14="http://schemas.microsoft.com/office/powerpoint/2010/main" val="126457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338667"/>
            <a:ext cx="77724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dirty="0"/>
              <a:t>Critical Estimation</a:t>
            </a:r>
          </a:p>
        </p:txBody>
      </p:sp>
      <p:sp>
        <p:nvSpPr>
          <p:cNvPr id="5" name="Rectangle 4"/>
          <p:cNvSpPr txBox="1">
            <a:spLocks noChangeArrowheads="1"/>
          </p:cNvSpPr>
          <p:nvPr/>
        </p:nvSpPr>
        <p:spPr>
          <a:xfrm>
            <a:off x="685800" y="1473200"/>
            <a:ext cx="7467600" cy="46482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defRPr/>
            </a:pPr>
            <a:r>
              <a:rPr lang="en-US" sz="2800" dirty="0"/>
              <a:t>One of the best-selling volumes of poetry in 17th C London</a:t>
            </a:r>
          </a:p>
          <a:p>
            <a:pPr>
              <a:lnSpc>
                <a:spcPct val="90000"/>
              </a:lnSpc>
              <a:defRPr/>
            </a:pPr>
            <a:endParaRPr lang="en-US" sz="2800" dirty="0"/>
          </a:p>
          <a:p>
            <a:pPr>
              <a:lnSpc>
                <a:spcPct val="90000"/>
              </a:lnSpc>
              <a:defRPr/>
            </a:pPr>
            <a:r>
              <a:rPr lang="en-US" sz="2800" dirty="0"/>
              <a:t>19th C critic Charles Francis Richardson: </a:t>
            </a:r>
            <a:r>
              <a:rPr lang="ja-JP" altLang="en-US" sz="2800" dirty="0"/>
              <a:t>“</a:t>
            </a:r>
            <a:r>
              <a:rPr lang="en-US" sz="2800" dirty="0"/>
              <a:t>…a pitiful indication of the literary poverty of the days and land in which it was popular.</a:t>
            </a:r>
            <a:r>
              <a:rPr lang="ja-JP" altLang="en-US" sz="2800" dirty="0"/>
              <a:t>”</a:t>
            </a:r>
            <a:endParaRPr lang="en-US" altLang="ja-JP" sz="2800" dirty="0"/>
          </a:p>
          <a:p>
            <a:pPr marL="0" indent="0">
              <a:lnSpc>
                <a:spcPct val="90000"/>
              </a:lnSpc>
              <a:buNone/>
              <a:defRPr/>
            </a:pPr>
            <a:endParaRPr lang="en-US" sz="2800" dirty="0"/>
          </a:p>
          <a:p>
            <a:pPr>
              <a:lnSpc>
                <a:spcPct val="90000"/>
              </a:lnSpc>
              <a:defRPr/>
            </a:pPr>
            <a:r>
              <a:rPr lang="en-US" sz="2800" dirty="0"/>
              <a:t>Current:  Early work too imitative.  Second edition stronger, especially poems about her husband, family, religious ambivalence.  A proto-feminist?</a:t>
            </a:r>
          </a:p>
        </p:txBody>
      </p:sp>
    </p:spTree>
    <p:extLst>
      <p:ext uri="{BB962C8B-B14F-4D97-AF65-F5344CB8AC3E}">
        <p14:creationId xmlns:p14="http://schemas.microsoft.com/office/powerpoint/2010/main" val="389708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04800" y="228600"/>
            <a:ext cx="8128000" cy="1397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3800" dirty="0"/>
              <a:t>Personal Conflicts in Bradstreet</a:t>
            </a:r>
            <a:r>
              <a:rPr lang="ja-JP" altLang="en-US" sz="3800" dirty="0"/>
              <a:t>’</a:t>
            </a:r>
            <a:r>
              <a:rPr lang="en-US" sz="3800" dirty="0"/>
              <a:t>s Poetry</a:t>
            </a:r>
            <a:endParaRPr lang="en-US" dirty="0"/>
          </a:p>
        </p:txBody>
      </p:sp>
      <p:sp>
        <p:nvSpPr>
          <p:cNvPr id="3" name="Rectangle 4"/>
          <p:cNvSpPr txBox="1">
            <a:spLocks noChangeArrowheads="1"/>
          </p:cNvSpPr>
          <p:nvPr/>
        </p:nvSpPr>
        <p:spPr>
          <a:xfrm>
            <a:off x="736600" y="1845734"/>
            <a:ext cx="7696200" cy="4876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2800" dirty="0"/>
              <a:t>Between her desire to be an accomplished poet and the humility expected of Puritans</a:t>
            </a:r>
          </a:p>
          <a:p>
            <a:pPr marL="0" indent="0">
              <a:buNone/>
              <a:defRPr/>
            </a:pPr>
            <a:endParaRPr lang="en-US" sz="2800" dirty="0"/>
          </a:p>
          <a:p>
            <a:pPr>
              <a:defRPr/>
            </a:pPr>
            <a:r>
              <a:rPr lang="en-US" sz="2800" dirty="0"/>
              <a:t>Between her desire to assert the worth and intelligence of women and the need to accept her traditional place as a woman in Puritan society</a:t>
            </a:r>
          </a:p>
        </p:txBody>
      </p:sp>
    </p:spTree>
    <p:extLst>
      <p:ext uri="{BB962C8B-B14F-4D97-AF65-F5344CB8AC3E}">
        <p14:creationId xmlns:p14="http://schemas.microsoft.com/office/powerpoint/2010/main" val="110870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119</TotalTime>
  <Words>786</Words>
  <Application>Microsoft Macintosh PowerPoint</Application>
  <PresentationFormat>On-screen Show (4:3)</PresentationFormat>
  <Paragraphs>64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Avenir Medium</vt:lpstr>
      <vt:lpstr>Calibri</vt:lpstr>
      <vt:lpstr>Office Theme</vt:lpstr>
      <vt:lpstr>PowerPoint Presentation</vt:lpstr>
      <vt:lpstr>Biographical 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Farrell, Susan E</dc:creator>
  <cp:lastModifiedBy>Lynden Jackson</cp:lastModifiedBy>
  <cp:revision>16</cp:revision>
  <dcterms:created xsi:type="dcterms:W3CDTF">2013-08-23T18:31:50Z</dcterms:created>
  <dcterms:modified xsi:type="dcterms:W3CDTF">2021-09-11T15:55:16Z</dcterms:modified>
</cp:coreProperties>
</file>